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2" r:id="rId5"/>
    <p:sldId id="260" r:id="rId6"/>
    <p:sldId id="259" r:id="rId7"/>
    <p:sldId id="265" r:id="rId8"/>
    <p:sldId id="280" r:id="rId9"/>
    <p:sldId id="281" r:id="rId10"/>
    <p:sldId id="282" r:id="rId11"/>
    <p:sldId id="285" r:id="rId12"/>
    <p:sldId id="279" r:id="rId13"/>
    <p:sldId id="269" r:id="rId14"/>
    <p:sldId id="267" r:id="rId15"/>
    <p:sldId id="284" r:id="rId16"/>
    <p:sldId id="270" r:id="rId17"/>
    <p:sldId id="283" r:id="rId18"/>
    <p:sldId id="286" r:id="rId19"/>
  </p:sldIdLst>
  <p:sldSz cx="10621963" cy="7578725"/>
  <p:notesSz cx="6858000" cy="9144000"/>
  <p:defaultTextStyle>
    <a:defPPr>
      <a:defRPr lang="ru-RU"/>
    </a:defPPr>
    <a:lvl1pPr marL="0" algn="l" defTabSz="10400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20019" algn="l" defTabSz="10400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40039" algn="l" defTabSz="10400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60058" algn="l" defTabSz="10400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80077" algn="l" defTabSz="10400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600096" algn="l" defTabSz="10400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120116" algn="l" defTabSz="10400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40135" algn="l" defTabSz="10400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60154" algn="l" defTabSz="10400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2A"/>
    <a:srgbClr val="8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38" y="-90"/>
      </p:cViewPr>
      <p:guideLst>
        <p:guide orient="horz" pos="2387"/>
        <p:guide pos="33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647" y="2354317"/>
            <a:ext cx="9028669" cy="162451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93295" y="4294611"/>
            <a:ext cx="7435374" cy="193678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0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0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0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0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0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0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0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0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00923" y="303501"/>
            <a:ext cx="2389942" cy="64664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1098" y="303501"/>
            <a:ext cx="6992792" cy="64664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62" y="4870033"/>
            <a:ext cx="9028669" cy="1505219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062" y="3212187"/>
            <a:ext cx="9028669" cy="165784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00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400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00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00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00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01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01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01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1098" y="1768370"/>
            <a:ext cx="4691367" cy="500160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99498" y="1768370"/>
            <a:ext cx="4691367" cy="500160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1098" y="1696442"/>
            <a:ext cx="4693212" cy="70699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019" indent="0">
              <a:buNone/>
              <a:defRPr sz="2300" b="1"/>
            </a:lvl2pPr>
            <a:lvl3pPr marL="1040039" indent="0">
              <a:buNone/>
              <a:defRPr sz="2000" b="1"/>
            </a:lvl3pPr>
            <a:lvl4pPr marL="1560058" indent="0">
              <a:buNone/>
              <a:defRPr sz="1800" b="1"/>
            </a:lvl4pPr>
            <a:lvl5pPr marL="2080077" indent="0">
              <a:buNone/>
              <a:defRPr sz="1800" b="1"/>
            </a:lvl5pPr>
            <a:lvl6pPr marL="2600096" indent="0">
              <a:buNone/>
              <a:defRPr sz="1800" b="1"/>
            </a:lvl6pPr>
            <a:lvl7pPr marL="3120116" indent="0">
              <a:buNone/>
              <a:defRPr sz="1800" b="1"/>
            </a:lvl7pPr>
            <a:lvl8pPr marL="3640135" indent="0">
              <a:buNone/>
              <a:defRPr sz="1800" b="1"/>
            </a:lvl8pPr>
            <a:lvl9pPr marL="416015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1098" y="2403438"/>
            <a:ext cx="4693212" cy="43665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95810" y="1696442"/>
            <a:ext cx="4695055" cy="70699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019" indent="0">
              <a:buNone/>
              <a:defRPr sz="2300" b="1"/>
            </a:lvl2pPr>
            <a:lvl3pPr marL="1040039" indent="0">
              <a:buNone/>
              <a:defRPr sz="2000" b="1"/>
            </a:lvl3pPr>
            <a:lvl4pPr marL="1560058" indent="0">
              <a:buNone/>
              <a:defRPr sz="1800" b="1"/>
            </a:lvl4pPr>
            <a:lvl5pPr marL="2080077" indent="0">
              <a:buNone/>
              <a:defRPr sz="1800" b="1"/>
            </a:lvl5pPr>
            <a:lvl6pPr marL="2600096" indent="0">
              <a:buNone/>
              <a:defRPr sz="1800" b="1"/>
            </a:lvl6pPr>
            <a:lvl7pPr marL="3120116" indent="0">
              <a:buNone/>
              <a:defRPr sz="1800" b="1"/>
            </a:lvl7pPr>
            <a:lvl8pPr marL="3640135" indent="0">
              <a:buNone/>
              <a:defRPr sz="1800" b="1"/>
            </a:lvl8pPr>
            <a:lvl9pPr marL="416015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95810" y="2403438"/>
            <a:ext cx="4695055" cy="43665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099" y="301745"/>
            <a:ext cx="3494553" cy="128417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52893" y="301746"/>
            <a:ext cx="5937972" cy="6468232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1099" y="1585919"/>
            <a:ext cx="3494553" cy="5184059"/>
          </a:xfrm>
        </p:spPr>
        <p:txBody>
          <a:bodyPr/>
          <a:lstStyle>
            <a:lvl1pPr marL="0" indent="0">
              <a:buNone/>
              <a:defRPr sz="1600"/>
            </a:lvl1pPr>
            <a:lvl2pPr marL="520019" indent="0">
              <a:buNone/>
              <a:defRPr sz="1400"/>
            </a:lvl2pPr>
            <a:lvl3pPr marL="1040039" indent="0">
              <a:buNone/>
              <a:defRPr sz="1100"/>
            </a:lvl3pPr>
            <a:lvl4pPr marL="1560058" indent="0">
              <a:buNone/>
              <a:defRPr sz="1000"/>
            </a:lvl4pPr>
            <a:lvl5pPr marL="2080077" indent="0">
              <a:buNone/>
              <a:defRPr sz="1000"/>
            </a:lvl5pPr>
            <a:lvl6pPr marL="2600096" indent="0">
              <a:buNone/>
              <a:defRPr sz="1000"/>
            </a:lvl6pPr>
            <a:lvl7pPr marL="3120116" indent="0">
              <a:buNone/>
              <a:defRPr sz="1000"/>
            </a:lvl7pPr>
            <a:lvl8pPr marL="3640135" indent="0">
              <a:buNone/>
              <a:defRPr sz="1000"/>
            </a:lvl8pPr>
            <a:lvl9pPr marL="416015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1979" y="5305107"/>
            <a:ext cx="6373178" cy="62629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81979" y="677173"/>
            <a:ext cx="6373178" cy="4547235"/>
          </a:xfrm>
        </p:spPr>
        <p:txBody>
          <a:bodyPr/>
          <a:lstStyle>
            <a:lvl1pPr marL="0" indent="0">
              <a:buNone/>
              <a:defRPr sz="3600"/>
            </a:lvl1pPr>
            <a:lvl2pPr marL="520019" indent="0">
              <a:buNone/>
              <a:defRPr sz="3200"/>
            </a:lvl2pPr>
            <a:lvl3pPr marL="1040039" indent="0">
              <a:buNone/>
              <a:defRPr sz="2700"/>
            </a:lvl3pPr>
            <a:lvl4pPr marL="1560058" indent="0">
              <a:buNone/>
              <a:defRPr sz="2300"/>
            </a:lvl4pPr>
            <a:lvl5pPr marL="2080077" indent="0">
              <a:buNone/>
              <a:defRPr sz="2300"/>
            </a:lvl5pPr>
            <a:lvl6pPr marL="2600096" indent="0">
              <a:buNone/>
              <a:defRPr sz="2300"/>
            </a:lvl6pPr>
            <a:lvl7pPr marL="3120116" indent="0">
              <a:buNone/>
              <a:defRPr sz="2300"/>
            </a:lvl7pPr>
            <a:lvl8pPr marL="3640135" indent="0">
              <a:buNone/>
              <a:defRPr sz="2300"/>
            </a:lvl8pPr>
            <a:lvl9pPr marL="416015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81979" y="5931405"/>
            <a:ext cx="6373178" cy="889447"/>
          </a:xfrm>
        </p:spPr>
        <p:txBody>
          <a:bodyPr/>
          <a:lstStyle>
            <a:lvl1pPr marL="0" indent="0">
              <a:buNone/>
              <a:defRPr sz="1600"/>
            </a:lvl1pPr>
            <a:lvl2pPr marL="520019" indent="0">
              <a:buNone/>
              <a:defRPr sz="1400"/>
            </a:lvl2pPr>
            <a:lvl3pPr marL="1040039" indent="0">
              <a:buNone/>
              <a:defRPr sz="1100"/>
            </a:lvl3pPr>
            <a:lvl4pPr marL="1560058" indent="0">
              <a:buNone/>
              <a:defRPr sz="1000"/>
            </a:lvl4pPr>
            <a:lvl5pPr marL="2080077" indent="0">
              <a:buNone/>
              <a:defRPr sz="1000"/>
            </a:lvl5pPr>
            <a:lvl6pPr marL="2600096" indent="0">
              <a:buNone/>
              <a:defRPr sz="1000"/>
            </a:lvl6pPr>
            <a:lvl7pPr marL="3120116" indent="0">
              <a:buNone/>
              <a:defRPr sz="1000"/>
            </a:lvl7pPr>
            <a:lvl8pPr marL="3640135" indent="0">
              <a:buNone/>
              <a:defRPr sz="1000"/>
            </a:lvl8pPr>
            <a:lvl9pPr marL="416015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098" y="303500"/>
            <a:ext cx="9559767" cy="1263121"/>
          </a:xfrm>
          <a:prstGeom prst="rect">
            <a:avLst/>
          </a:prstGeom>
        </p:spPr>
        <p:txBody>
          <a:bodyPr vert="horz" lIns="104004" tIns="52002" rIns="104004" bIns="5200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1098" y="1768370"/>
            <a:ext cx="9559767" cy="5001608"/>
          </a:xfrm>
          <a:prstGeom prst="rect">
            <a:avLst/>
          </a:prstGeom>
        </p:spPr>
        <p:txBody>
          <a:bodyPr vert="horz" lIns="104004" tIns="52002" rIns="104004" bIns="5200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1098" y="7024356"/>
            <a:ext cx="2478458" cy="403497"/>
          </a:xfrm>
          <a:prstGeom prst="rect">
            <a:avLst/>
          </a:prstGeom>
        </p:spPr>
        <p:txBody>
          <a:bodyPr vert="horz" lIns="104004" tIns="52002" rIns="104004" bIns="5200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29171" y="7024356"/>
            <a:ext cx="3363622" cy="403497"/>
          </a:xfrm>
          <a:prstGeom prst="rect">
            <a:avLst/>
          </a:prstGeom>
        </p:spPr>
        <p:txBody>
          <a:bodyPr vert="horz" lIns="104004" tIns="52002" rIns="104004" bIns="5200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12407" y="7024356"/>
            <a:ext cx="2478458" cy="403497"/>
          </a:xfrm>
          <a:prstGeom prst="rect">
            <a:avLst/>
          </a:prstGeom>
        </p:spPr>
        <p:txBody>
          <a:bodyPr vert="horz" lIns="104004" tIns="52002" rIns="104004" bIns="5200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1040039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0014" indent="-390014" algn="l" defTabSz="1040039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5031" indent="-325012" algn="l" defTabSz="104003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048" indent="-260010" algn="l" defTabSz="104003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0067" indent="-260010" algn="l" defTabSz="1040039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0087" indent="-260010" algn="l" defTabSz="1040039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0106" indent="-260010" algn="l" defTabSz="104003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0125" indent="-260010" algn="l" defTabSz="104003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0145" indent="-260010" algn="l" defTabSz="104003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0164" indent="-260010" algn="l" defTabSz="104003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00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0019" algn="l" defTabSz="10400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039" algn="l" defTabSz="10400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0058" algn="l" defTabSz="10400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0077" algn="l" defTabSz="10400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0096" algn="l" defTabSz="10400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116" algn="l" defTabSz="10400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0135" algn="l" defTabSz="10400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0154" algn="l" defTabSz="10400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21963" cy="7578725"/>
          </a:xfrm>
          <a:prstGeom prst="rect">
            <a:avLst/>
          </a:prstGeom>
        </p:spPr>
      </p:pic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2488" y="4973546"/>
            <a:ext cx="6140865" cy="1246927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ru-RU" sz="2300" b="1" i="1" kern="0" cap="small" dirty="0" smtClean="0">
                <a:solidFill>
                  <a:srgbClr val="C00000"/>
                </a:solidFill>
                <a:cs typeface="Times New Roman" pitchFamily="18" charset="0"/>
              </a:rPr>
              <a:t>                </a:t>
            </a:r>
            <a:r>
              <a:rPr lang="ru-RU" sz="1600" b="1" i="1" kern="0" cap="small" dirty="0" smtClean="0">
                <a:solidFill>
                  <a:srgbClr val="C00000"/>
                </a:solidFill>
                <a:cs typeface="Times New Roman" pitchFamily="18" charset="0"/>
              </a:rPr>
              <a:t>Выполнила</a:t>
            </a:r>
          </a:p>
          <a:p>
            <a:pPr algn="r">
              <a:spcBef>
                <a:spcPts val="0"/>
              </a:spcBef>
              <a:defRPr/>
            </a:pPr>
            <a:r>
              <a:rPr lang="ru-RU" sz="1600" b="1" i="1" kern="0" dirty="0" smtClean="0">
                <a:solidFill>
                  <a:srgbClr val="C00000"/>
                </a:solidFill>
                <a:cs typeface="Times New Roman" pitchFamily="18" charset="0"/>
              </a:rPr>
              <a:t>Музыкальный руководитель</a:t>
            </a:r>
          </a:p>
          <a:p>
            <a:pPr algn="r">
              <a:spcBef>
                <a:spcPts val="0"/>
              </a:spcBef>
              <a:defRPr/>
            </a:pPr>
            <a:r>
              <a:rPr lang="ru-RU" sz="1600" b="1" i="1" kern="0" dirty="0" smtClean="0">
                <a:solidFill>
                  <a:srgbClr val="C00000"/>
                </a:solidFill>
                <a:cs typeface="Times New Roman" pitchFamily="18" charset="0"/>
              </a:rPr>
              <a:t>МДОУ «</a:t>
            </a:r>
            <a:r>
              <a:rPr lang="ru-RU" sz="1600" b="1" i="1" kern="0" dirty="0" err="1" smtClean="0">
                <a:solidFill>
                  <a:srgbClr val="C00000"/>
                </a:solidFill>
                <a:cs typeface="Times New Roman" pitchFamily="18" charset="0"/>
              </a:rPr>
              <a:t>Кизильский</a:t>
            </a:r>
            <a:r>
              <a:rPr lang="ru-RU" sz="1600" b="1" i="1" kern="0" dirty="0" smtClean="0">
                <a:solidFill>
                  <a:srgbClr val="C00000"/>
                </a:solidFill>
                <a:cs typeface="Times New Roman" pitchFamily="18" charset="0"/>
              </a:rPr>
              <a:t> детский сад № 3»</a:t>
            </a:r>
          </a:p>
          <a:p>
            <a:pPr algn="r">
              <a:spcBef>
                <a:spcPts val="0"/>
              </a:spcBef>
              <a:defRPr/>
            </a:pPr>
            <a:r>
              <a:rPr lang="ru-RU" sz="1600" b="1" i="1" kern="0" cap="small" dirty="0" smtClean="0">
                <a:solidFill>
                  <a:srgbClr val="C00000"/>
                </a:solidFill>
                <a:cs typeface="Times New Roman" pitchFamily="18" charset="0"/>
              </a:rPr>
              <a:t>Репина Л.В.</a:t>
            </a:r>
            <a:endParaRPr lang="ru-RU" sz="1600" b="1" i="1" kern="0" cap="small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5479" y="1420995"/>
            <a:ext cx="9525533" cy="3983004"/>
          </a:xfrm>
          <a:prstGeom prst="rect">
            <a:avLst/>
          </a:prstGeom>
          <a:noFill/>
        </p:spPr>
        <p:txBody>
          <a:bodyPr wrap="square" lIns="104004" tIns="52002" rIns="104004" bIns="52002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>
                  <a:solidFill>
                    <a:srgbClr val="005C2A"/>
                  </a:solidFill>
                </a:ln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Отчёт по теме:</a:t>
            </a:r>
          </a:p>
          <a:p>
            <a:pPr algn="ctr"/>
            <a:r>
              <a:rPr lang="ru-RU" sz="3600" b="1" cap="all" dirty="0" smtClean="0">
                <a:ln w="0">
                  <a:solidFill>
                    <a:srgbClr val="005C2A"/>
                  </a:solidFill>
                </a:ln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« развитие </a:t>
            </a:r>
          </a:p>
          <a:p>
            <a:pPr algn="ctr"/>
            <a:r>
              <a:rPr lang="ru-RU" sz="3600" b="1" cap="all" dirty="0" smtClean="0">
                <a:ln w="0">
                  <a:solidFill>
                    <a:srgbClr val="005C2A"/>
                  </a:solidFill>
                </a:ln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музыкально-творческих</a:t>
            </a:r>
          </a:p>
          <a:p>
            <a:pPr algn="ctr"/>
            <a:r>
              <a:rPr lang="ru-RU" sz="3600" b="1" cap="all" dirty="0" smtClean="0">
                <a:ln w="0">
                  <a:solidFill>
                    <a:srgbClr val="005C2A"/>
                  </a:solidFill>
                </a:ln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Способностей дошкольников </a:t>
            </a:r>
          </a:p>
          <a:p>
            <a:pPr algn="ctr"/>
            <a:r>
              <a:rPr lang="ru-RU" sz="3600" b="1" cap="all" dirty="0" smtClean="0">
                <a:ln w="0">
                  <a:solidFill>
                    <a:srgbClr val="005C2A"/>
                  </a:solidFill>
                </a:ln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средствами музыкального фольклора» </a:t>
            </a:r>
          </a:p>
          <a:p>
            <a:pPr algn="ctr"/>
            <a:endParaRPr lang="ru-RU" sz="3600" b="1" cap="all" dirty="0" smtClean="0">
              <a:ln w="0">
                <a:solidFill>
                  <a:srgbClr val="005C2A"/>
                </a:solidFill>
              </a:ln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3600" b="1" cap="all" dirty="0" smtClean="0">
                <a:ln w="0">
                  <a:solidFill>
                    <a:srgbClr val="005C2A"/>
                  </a:solidFill>
                </a:ln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06926" y="609361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2019г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31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21963" cy="75787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flipH="1">
            <a:off x="3070394" y="315756"/>
            <a:ext cx="5311018" cy="1767013"/>
          </a:xfrm>
          <a:prstGeom prst="rect">
            <a:avLst/>
          </a:prstGeom>
          <a:noFill/>
        </p:spPr>
        <p:txBody>
          <a:bodyPr wrap="square" lIns="104004" tIns="52002" rIns="104004" bIns="52002" rtlCol="0">
            <a:spAutoFit/>
          </a:bodyPr>
          <a:lstStyle/>
          <a:p>
            <a:r>
              <a:rPr lang="ru-RU" sz="1800" dirty="0" smtClean="0">
                <a:solidFill>
                  <a:srgbClr val="0070C0"/>
                </a:solidFill>
              </a:rPr>
              <a:t>Очень важной и плодотворной формой работы является фольклорный праздник</a:t>
            </a:r>
            <a:r>
              <a:rPr lang="ru-RU" sz="1800" b="1" dirty="0" smtClean="0">
                <a:solidFill>
                  <a:srgbClr val="0070C0"/>
                </a:solidFill>
              </a:rPr>
              <a:t>.</a:t>
            </a:r>
            <a:r>
              <a:rPr lang="ru-RU" sz="1800" dirty="0" smtClean="0">
                <a:solidFill>
                  <a:srgbClr val="0070C0"/>
                </a:solidFill>
              </a:rPr>
              <a:t> Именно он создает условия, наиболее приближенные к естественному бытованию фольклора. Формы проведения праздника разнообразны: постановка музыкальной сказки «Под грибом».</a:t>
            </a:r>
            <a:endParaRPr lang="ru-RU" sz="1800" dirty="0">
              <a:solidFill>
                <a:srgbClr val="0070C0"/>
              </a:solidFill>
            </a:endParaRPr>
          </a:p>
        </p:txBody>
      </p:sp>
      <p:pic>
        <p:nvPicPr>
          <p:cNvPr id="20" name="Рисунок 19" descr="E:\ФОТО\2018 год\осенний праздник 2018\осенний праздник 2018 подготовительная группа\осенние посиделки 2018г\DSCN0464.JPG"/>
          <p:cNvPicPr/>
          <p:nvPr/>
        </p:nvPicPr>
        <p:blipFill>
          <a:blip r:embed="rId3" cstate="print"/>
          <a:srcRect l="27258" b="24359"/>
          <a:stretch>
            <a:fillRect/>
          </a:stretch>
        </p:blipFill>
        <p:spPr bwMode="auto">
          <a:xfrm>
            <a:off x="995779" y="2131505"/>
            <a:ext cx="3525891" cy="2857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E:\ФОТО\2018 год\осенний праздник 2018\осенний праздник 2018 подготовительная группа\осенние посиделки 2018г\DSCN0469.JPG"/>
          <p:cNvPicPr/>
          <p:nvPr/>
        </p:nvPicPr>
        <p:blipFill>
          <a:blip r:embed="rId4" cstate="print"/>
          <a:srcRect l="21325" r="8599" b="24069"/>
          <a:stretch>
            <a:fillRect/>
          </a:stretch>
        </p:blipFill>
        <p:spPr bwMode="auto">
          <a:xfrm>
            <a:off x="3568304" y="3710418"/>
            <a:ext cx="4092032" cy="3184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E:\ФОТО\2018 год\осенний праздник 2018\осенний праздник 2018 подготовительная группа\DSCN034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5752" y="1973614"/>
            <a:ext cx="3756424" cy="2758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97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0621963" cy="75787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19351" y="710484"/>
            <a:ext cx="4232217" cy="966794"/>
          </a:xfrm>
          <a:prstGeom prst="rect">
            <a:avLst/>
          </a:prstGeom>
        </p:spPr>
        <p:txBody>
          <a:bodyPr wrap="square" lIns="104004" tIns="52002" rIns="104004" bIns="52002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Осенние </a:t>
            </a:r>
          </a:p>
          <a:p>
            <a:pPr algn="ctr"/>
            <a: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посиделки</a:t>
            </a:r>
            <a:endParaRPr lang="ru-RU" sz="2800" b="1" dirty="0">
              <a:ln>
                <a:solidFill>
                  <a:srgbClr val="0070C0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E:\ФОТО\2018 год\осенний праздник 2018\осенний праздник 2018 подготовительная группа\DSCN0357.JPG"/>
          <p:cNvPicPr/>
          <p:nvPr/>
        </p:nvPicPr>
        <p:blipFill>
          <a:blip r:embed="rId3" cstate="print"/>
          <a:srcRect l="22448" r="11972" b="20940"/>
          <a:stretch>
            <a:fillRect/>
          </a:stretch>
        </p:blipFill>
        <p:spPr bwMode="auto">
          <a:xfrm>
            <a:off x="331902" y="552592"/>
            <a:ext cx="3612567" cy="3499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:\ФОТО\2018 год\осенний праздник 2018\осенний праздник 2018 подготовительная группа\DSCN0365.JPG"/>
          <p:cNvPicPr/>
          <p:nvPr/>
        </p:nvPicPr>
        <p:blipFill>
          <a:blip r:embed="rId4" cstate="print"/>
          <a:srcRect l="13308"/>
          <a:stretch>
            <a:fillRect/>
          </a:stretch>
        </p:blipFill>
        <p:spPr bwMode="auto">
          <a:xfrm>
            <a:off x="6389782" y="315756"/>
            <a:ext cx="3613140" cy="3500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E:\ФОТО\2018 год\осенний праздник 2018\осенний праздник 2018 подготовительная группа\DSCN0376.JPG"/>
          <p:cNvPicPr/>
          <p:nvPr/>
        </p:nvPicPr>
        <p:blipFill>
          <a:blip r:embed="rId5" cstate="print"/>
          <a:srcRect l="6253" b="24069"/>
          <a:stretch>
            <a:fillRect/>
          </a:stretch>
        </p:blipFill>
        <p:spPr bwMode="auto">
          <a:xfrm>
            <a:off x="331902" y="3868308"/>
            <a:ext cx="3613140" cy="3500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E:\ФОТО\2018 год\осенний праздник 2018\осенний праздник 2018 подготовительная группа\осенние посиделки 2018г\DSCN0372.JPG"/>
          <p:cNvPicPr/>
          <p:nvPr/>
        </p:nvPicPr>
        <p:blipFill>
          <a:blip r:embed="rId6" cstate="print"/>
          <a:srcRect l="4810" r="1390" b="17232"/>
          <a:stretch>
            <a:fillRect/>
          </a:stretch>
        </p:blipFill>
        <p:spPr bwMode="auto">
          <a:xfrm>
            <a:off x="5393966" y="4105146"/>
            <a:ext cx="4730103" cy="3142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227" y="2763070"/>
            <a:ext cx="2293796" cy="200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21963" cy="75787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19349" y="552592"/>
            <a:ext cx="4066249" cy="59746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4004" tIns="52002" rIns="104004" bIns="52002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Весенние посиделки</a:t>
            </a:r>
            <a:endParaRPr lang="ru-RU" sz="32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242" y="5052492"/>
            <a:ext cx="2489540" cy="2032544"/>
          </a:xfrm>
          <a:prstGeom prst="rect">
            <a:avLst/>
          </a:prstGeom>
        </p:spPr>
      </p:pic>
      <p:pic>
        <p:nvPicPr>
          <p:cNvPr id="8" name="Рисунок 7" descr="G:\весенние посиделки 2019г\DSCN5416.JPG"/>
          <p:cNvPicPr/>
          <p:nvPr/>
        </p:nvPicPr>
        <p:blipFill>
          <a:blip r:embed="rId4" cstate="print"/>
          <a:srcRect b="12317"/>
          <a:stretch>
            <a:fillRect/>
          </a:stretch>
        </p:blipFill>
        <p:spPr bwMode="auto">
          <a:xfrm>
            <a:off x="414886" y="1420995"/>
            <a:ext cx="4695063" cy="2712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G:\весенние посиделки 2019г\DSCN5429.JPG"/>
          <p:cNvPicPr/>
          <p:nvPr/>
        </p:nvPicPr>
        <p:blipFill>
          <a:blip r:embed="rId5" cstate="print"/>
          <a:srcRect l="6413" r="2271" b="5907"/>
          <a:stretch>
            <a:fillRect/>
          </a:stretch>
        </p:blipFill>
        <p:spPr bwMode="auto">
          <a:xfrm>
            <a:off x="5808890" y="1342049"/>
            <a:ext cx="4149233" cy="2920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9107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1"/>
            <a:ext cx="10621963" cy="75787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83227" y="552593"/>
            <a:ext cx="2771190" cy="73596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104004" tIns="52002" rIns="104004" bIns="52002">
            <a:spAutoFit/>
          </a:bodyPr>
          <a:lstStyle/>
          <a:p>
            <a:pPr algn="ctr"/>
            <a:r>
              <a:rPr lang="ru-RU" sz="4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Жаворонки</a:t>
            </a:r>
            <a:endParaRPr lang="ru-RU" sz="41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4" b="91387" l="3307" r="937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4686">
            <a:off x="4225988" y="5896388"/>
            <a:ext cx="2310371" cy="1423390"/>
          </a:xfrm>
          <a:prstGeom prst="rect">
            <a:avLst/>
          </a:prstGeom>
        </p:spPr>
      </p:pic>
      <p:pic>
        <p:nvPicPr>
          <p:cNvPr id="11" name="Рисунок 10" descr="E:\2019 ГОД\жаворонки 2019\DSCN3725.JPG"/>
          <p:cNvPicPr/>
          <p:nvPr/>
        </p:nvPicPr>
        <p:blipFill>
          <a:blip r:embed="rId5" cstate="print"/>
          <a:srcRect l="8017"/>
          <a:stretch>
            <a:fillRect/>
          </a:stretch>
        </p:blipFill>
        <p:spPr bwMode="auto">
          <a:xfrm>
            <a:off x="580856" y="1420994"/>
            <a:ext cx="4501434" cy="3647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E:\2019 ГОД\жаворонки 2019\DSCN3821.JPG"/>
          <p:cNvPicPr/>
          <p:nvPr/>
        </p:nvPicPr>
        <p:blipFill>
          <a:blip r:embed="rId6" cstate="print"/>
          <a:srcRect l="39604"/>
          <a:stretch>
            <a:fillRect/>
          </a:stretch>
        </p:blipFill>
        <p:spPr bwMode="auto">
          <a:xfrm>
            <a:off x="5808890" y="1420994"/>
            <a:ext cx="3983264" cy="3647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9107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621963" cy="75449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6704" y="208464"/>
            <a:ext cx="10288556" cy="121301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4004" tIns="52002" rIns="104004" bIns="52002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Методы теоретического и практического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Освоения изучаемого материала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9582" y="2447287"/>
            <a:ext cx="5975850" cy="2182511"/>
          </a:xfrm>
          <a:prstGeom prst="rect">
            <a:avLst/>
          </a:prstGeom>
          <a:noFill/>
        </p:spPr>
        <p:txBody>
          <a:bodyPr wrap="square" lIns="104004" tIns="52002" rIns="104004" bIns="52002" rtlCol="0">
            <a:spAutoFit/>
          </a:bodyPr>
          <a:lstStyle/>
          <a:p>
            <a:pPr marL="520019" indent="-520019">
              <a:buAutoNum type="arabicPeriod"/>
            </a:pPr>
            <a:r>
              <a:rPr lang="ru-RU" sz="2700" b="1" dirty="0" smtClean="0">
                <a:solidFill>
                  <a:srgbClr val="C00000"/>
                </a:solidFill>
                <a:cs typeface="Times New Roman" pitchFamily="18" charset="0"/>
              </a:rPr>
              <a:t>Словесный метод</a:t>
            </a:r>
          </a:p>
          <a:p>
            <a:pPr marL="520019" indent="-520019">
              <a:buAutoNum type="arabicPeriod"/>
            </a:pPr>
            <a:r>
              <a:rPr lang="ru-RU" sz="2700" b="1" dirty="0" smtClean="0">
                <a:solidFill>
                  <a:srgbClr val="C00000"/>
                </a:solidFill>
                <a:cs typeface="Times New Roman" pitchFamily="18" charset="0"/>
              </a:rPr>
              <a:t>Наглядно-слуховой метод</a:t>
            </a:r>
          </a:p>
          <a:p>
            <a:pPr marL="520019" indent="-520019">
              <a:buAutoNum type="arabicPeriod"/>
            </a:pPr>
            <a:r>
              <a:rPr lang="ru-RU" sz="2700" b="1" dirty="0" smtClean="0">
                <a:solidFill>
                  <a:srgbClr val="C00000"/>
                </a:solidFill>
                <a:cs typeface="Times New Roman" pitchFamily="18" charset="0"/>
              </a:rPr>
              <a:t>Метод музыкального обобщения</a:t>
            </a:r>
          </a:p>
          <a:p>
            <a:pPr marL="520019" indent="-520019">
              <a:buAutoNum type="arabicPeriod"/>
            </a:pPr>
            <a:r>
              <a:rPr lang="ru-RU" sz="2700" b="1" dirty="0" smtClean="0">
                <a:solidFill>
                  <a:srgbClr val="C00000"/>
                </a:solidFill>
                <a:cs typeface="Times New Roman" pitchFamily="18" charset="0"/>
              </a:rPr>
              <a:t>Метод импровизации</a:t>
            </a:r>
          </a:p>
          <a:p>
            <a:pPr marL="520019" indent="-520019">
              <a:buAutoNum type="arabicPeriod"/>
            </a:pPr>
            <a:r>
              <a:rPr lang="ru-RU" sz="2700" b="1" dirty="0" smtClean="0">
                <a:solidFill>
                  <a:srgbClr val="C00000"/>
                </a:solidFill>
                <a:cs typeface="Times New Roman" pitchFamily="18" charset="0"/>
              </a:rPr>
              <a:t>Метод драматизации</a:t>
            </a:r>
            <a:endParaRPr lang="ru-RU" sz="27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7" name="Рисунок 6" descr="E:\2019 ГОД\жаворонки 2019\DSCN3900.JPG"/>
          <p:cNvPicPr/>
          <p:nvPr/>
        </p:nvPicPr>
        <p:blipFill>
          <a:blip r:embed="rId3" cstate="print"/>
          <a:srcRect l="4971" r="18065"/>
          <a:stretch>
            <a:fillRect/>
          </a:stretch>
        </p:blipFill>
        <p:spPr bwMode="auto">
          <a:xfrm>
            <a:off x="7219630" y="1657831"/>
            <a:ext cx="3083409" cy="2920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E:\2019 ГОД\жаворонки 2019\DSCN4074.JPG"/>
          <p:cNvPicPr/>
          <p:nvPr/>
        </p:nvPicPr>
        <p:blipFill>
          <a:blip r:embed="rId4" cstate="print"/>
          <a:srcRect r="8683" b="7616"/>
          <a:stretch>
            <a:fillRect/>
          </a:stretch>
        </p:blipFill>
        <p:spPr bwMode="auto">
          <a:xfrm>
            <a:off x="2738457" y="4736710"/>
            <a:ext cx="3153417" cy="2210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428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21963" cy="75787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6704" y="208465"/>
            <a:ext cx="10288556" cy="65901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4004" tIns="52002" rIns="104004" bIns="52002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принципы работы по фольклору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1905" y="1417348"/>
            <a:ext cx="9078154" cy="3706005"/>
          </a:xfrm>
          <a:prstGeom prst="rect">
            <a:avLst/>
          </a:prstGeom>
          <a:noFill/>
        </p:spPr>
        <p:txBody>
          <a:bodyPr wrap="square" lIns="104004" tIns="52002" rIns="104004" bIns="52002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585022" indent="-585022">
              <a:buAutoNum type="arabicPeriod"/>
            </a:pPr>
            <a:r>
              <a:rPr lang="ru-RU" sz="3900" b="1" dirty="0" smtClean="0">
                <a:ln/>
                <a:solidFill>
                  <a:srgbClr val="002060"/>
                </a:solidFill>
              </a:rPr>
              <a:t>Принцип доступности</a:t>
            </a:r>
          </a:p>
          <a:p>
            <a:pPr marL="585022" indent="-585022">
              <a:buAutoNum type="arabicPeriod"/>
            </a:pPr>
            <a:r>
              <a:rPr lang="ru-RU" sz="3900" b="1" dirty="0" smtClean="0">
                <a:ln/>
                <a:solidFill>
                  <a:srgbClr val="002060"/>
                </a:solidFill>
              </a:rPr>
              <a:t>Принцип системности</a:t>
            </a:r>
          </a:p>
          <a:p>
            <a:pPr marL="585022" indent="-585022">
              <a:buAutoNum type="arabicPeriod"/>
            </a:pPr>
            <a:r>
              <a:rPr lang="ru-RU" sz="3900" b="1" dirty="0" smtClean="0">
                <a:ln/>
                <a:solidFill>
                  <a:srgbClr val="002060"/>
                </a:solidFill>
              </a:rPr>
              <a:t>Возрастной  принцип</a:t>
            </a:r>
          </a:p>
          <a:p>
            <a:pPr marL="585022" indent="-585022">
              <a:buAutoNum type="arabicPeriod"/>
            </a:pPr>
            <a:r>
              <a:rPr lang="ru-RU" sz="3900" b="1" dirty="0" smtClean="0">
                <a:ln/>
                <a:solidFill>
                  <a:srgbClr val="002060"/>
                </a:solidFill>
              </a:rPr>
              <a:t>Певческий принцип</a:t>
            </a:r>
          </a:p>
          <a:p>
            <a:pPr marL="585022" indent="-585022">
              <a:buAutoNum type="arabicPeriod"/>
            </a:pPr>
            <a:r>
              <a:rPr lang="ru-RU" sz="3900" b="1" dirty="0" smtClean="0">
                <a:ln/>
                <a:solidFill>
                  <a:srgbClr val="002060"/>
                </a:solidFill>
              </a:rPr>
              <a:t>Принцип творческой активности</a:t>
            </a:r>
          </a:p>
          <a:p>
            <a:pPr marL="585022" indent="-585022">
              <a:buAutoNum type="arabicPeriod"/>
            </a:pPr>
            <a:r>
              <a:rPr lang="ru-RU" sz="3900" b="1" dirty="0" smtClean="0">
                <a:ln/>
                <a:solidFill>
                  <a:srgbClr val="002060"/>
                </a:solidFill>
              </a:rPr>
              <a:t>Принцип индивидуального подхода</a:t>
            </a:r>
            <a:endParaRPr lang="ru-RU" sz="3900" b="1" dirty="0">
              <a:ln/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6" b="98056" l="14028" r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456" y="4784057"/>
            <a:ext cx="2802168" cy="26657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21963" cy="7578725"/>
          </a:xfrm>
          <a:prstGeom prst="rect">
            <a:avLst/>
          </a:prstGeom>
        </p:spPr>
      </p:pic>
      <p:pic>
        <p:nvPicPr>
          <p:cNvPr id="9" name="Рисунок 8" descr="E:\2019 ГОД\масленица\DSCN37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046748" y="2008944"/>
            <a:ext cx="4254409" cy="3236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E:\2019 ГОД\солнечный зайчик\IMG_20190426_11352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0702" y="552593"/>
            <a:ext cx="4118471" cy="2620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E:\2019 ГОД\солнечный зайчик\IMG_20190426_12062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10703" y="3315689"/>
            <a:ext cx="4247929" cy="3263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866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21963" cy="75787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93687" y="1342049"/>
            <a:ext cx="7468620" cy="44138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4004" tIns="52002" rIns="104004" bIns="52002" rtlCol="0">
            <a:spAutoFit/>
          </a:bodyPr>
          <a:lstStyle/>
          <a:p>
            <a:pPr lvl="0" algn="ctr"/>
            <a:r>
              <a:rPr lang="ru-RU" dirty="0" smtClean="0">
                <a:solidFill>
                  <a:srgbClr val="C00000"/>
                </a:solidFill>
              </a:rPr>
              <a:t>Заключение</a:t>
            </a:r>
          </a:p>
          <a:p>
            <a:pPr lvl="0" algn="ctr">
              <a:buFont typeface="Wingdings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Таким образом, широко внедряя в работу детского сада народные игры, песни хороводы, стараюсь привлекать наших воспитанников к мысли о таких нравственных понятиях, как добро, дружба, трудолюбие, любовь к природе, к родной стране.</a:t>
            </a:r>
          </a:p>
          <a:p>
            <a:pPr lvl="0" algn="ctr">
              <a:buFont typeface="Wingdings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Теоретическое изучение жанра детского музыкального фольклора, выявило самобытность и оригинальность этого жанра.</a:t>
            </a:r>
          </a:p>
          <a:p>
            <a:pPr lvl="0" algn="ctr">
              <a:buFont typeface="Wingdings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Аналогично традиционным детским сказкам они содержат мораль, которая заключается в том, что добро побеждает зло, хитрый и жадный никогда не будет счастливым, если ты помогаешь людям – добро вернется к тебе сторицей.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7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21963" cy="7578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9020" y="3398223"/>
            <a:ext cx="9123924" cy="797517"/>
          </a:xfrm>
          <a:prstGeom prst="rect">
            <a:avLst/>
          </a:prstGeom>
          <a:noFill/>
        </p:spPr>
        <p:txBody>
          <a:bodyPr wrap="square" lIns="104004" tIns="52002" rIns="104004" bIns="52002" rtlCol="0">
            <a:spAutoFit/>
          </a:bodyPr>
          <a:lstStyle/>
          <a:p>
            <a:pPr algn="ctr"/>
            <a:r>
              <a:rPr lang="ru-RU" sz="4500" b="1" dirty="0" smtClean="0">
                <a:solidFill>
                  <a:srgbClr val="C00000"/>
                </a:solidFill>
              </a:rPr>
              <a:t>СПАСИБО  ЗА  ВНИМАНИЕ!</a:t>
            </a:r>
            <a:endParaRPr lang="ru-RU" sz="45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80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21963" cy="7578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5998" y="1646957"/>
            <a:ext cx="8197386" cy="2182511"/>
          </a:xfrm>
          <a:prstGeom prst="rect">
            <a:avLst/>
          </a:prstGeom>
          <a:noFill/>
        </p:spPr>
        <p:txBody>
          <a:bodyPr wrap="square" lIns="104004" tIns="52002" rIns="104004" bIns="52002" rtlCol="0">
            <a:spAutoFit/>
          </a:bodyPr>
          <a:lstStyle/>
          <a:p>
            <a:pPr algn="ctr"/>
            <a:r>
              <a:rPr lang="ru-RU" sz="2700" b="1" dirty="0" smtClean="0">
                <a:solidFill>
                  <a:srgbClr val="C00000"/>
                </a:solidFill>
              </a:rPr>
              <a:t>Изучение </a:t>
            </a:r>
            <a:r>
              <a:rPr lang="ru-RU" sz="2700" b="1" dirty="0">
                <a:solidFill>
                  <a:srgbClr val="C00000"/>
                </a:solidFill>
              </a:rPr>
              <a:t>народного музыкального творчества является не только одним из видов приобщения детей к национальной культуре, но является весьма эффективным средством музыкального воспитания и развития.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992" y="4028089"/>
            <a:ext cx="3883979" cy="295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3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21963" cy="7578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6876" y="447191"/>
            <a:ext cx="7528212" cy="1643902"/>
          </a:xfrm>
          <a:prstGeom prst="rect">
            <a:avLst/>
          </a:prstGeom>
          <a:noFill/>
        </p:spPr>
        <p:txBody>
          <a:bodyPr wrap="square" lIns="104004" tIns="52002" rIns="104004" bIns="52002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C00000"/>
                </a:solidFill>
              </a:rPr>
              <a:t>Актуальность </a:t>
            </a:r>
            <a:r>
              <a:rPr lang="ru-RU" sz="2500" b="1" dirty="0">
                <a:solidFill>
                  <a:srgbClr val="C00000"/>
                </a:solidFill>
              </a:rPr>
              <a:t>исследования </a:t>
            </a:r>
            <a:endParaRPr lang="ru-RU" sz="25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500" b="1" dirty="0" smtClean="0">
                <a:solidFill>
                  <a:srgbClr val="C00000"/>
                </a:solidFill>
              </a:rPr>
              <a:t>подтверждается </a:t>
            </a:r>
            <a:r>
              <a:rPr lang="ru-RU" sz="2500" b="1" dirty="0">
                <a:solidFill>
                  <a:srgbClr val="C00000"/>
                </a:solidFill>
              </a:rPr>
              <a:t>в </a:t>
            </a:r>
            <a:r>
              <a:rPr lang="ru-RU" sz="2500" b="1" dirty="0" smtClean="0">
                <a:solidFill>
                  <a:srgbClr val="C00000"/>
                </a:solidFill>
              </a:rPr>
              <a:t>трудах</a:t>
            </a:r>
          </a:p>
          <a:p>
            <a:pPr algn="ctr"/>
            <a:r>
              <a:rPr lang="ru-RU" sz="2500" b="1" dirty="0" smtClean="0">
                <a:solidFill>
                  <a:srgbClr val="C00000"/>
                </a:solidFill>
              </a:rPr>
              <a:t> </a:t>
            </a:r>
            <a:r>
              <a:rPr lang="ru-RU" sz="2500" b="1" dirty="0">
                <a:solidFill>
                  <a:srgbClr val="C00000"/>
                </a:solidFill>
              </a:rPr>
              <a:t>отечественных </a:t>
            </a:r>
            <a:r>
              <a:rPr lang="ru-RU" sz="2500" b="1" dirty="0" smtClean="0">
                <a:solidFill>
                  <a:srgbClr val="C00000"/>
                </a:solidFill>
              </a:rPr>
              <a:t>психологов, педагогов</a:t>
            </a:r>
            <a:r>
              <a:rPr lang="ru-RU" sz="2500" b="1" dirty="0">
                <a:solidFill>
                  <a:srgbClr val="C00000"/>
                </a:solidFill>
              </a:rPr>
              <a:t>, фольклористов, </a:t>
            </a:r>
            <a:r>
              <a:rPr lang="ru-RU" sz="2500" b="1" dirty="0" smtClean="0">
                <a:solidFill>
                  <a:srgbClr val="C00000"/>
                </a:solidFill>
              </a:rPr>
              <a:t>педагогов-этнографов </a:t>
            </a:r>
            <a:endParaRPr lang="ru-RU" sz="25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288" y="2778866"/>
            <a:ext cx="2660222" cy="265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789" y="2215000"/>
            <a:ext cx="2047800" cy="2688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917" y="2648348"/>
            <a:ext cx="2258464" cy="2785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714169" y="5540024"/>
            <a:ext cx="1918331" cy="412796"/>
          </a:xfrm>
          <a:prstGeom prst="rect">
            <a:avLst/>
          </a:prstGeom>
          <a:noFill/>
        </p:spPr>
        <p:txBody>
          <a:bodyPr wrap="square" lIns="104004" tIns="52002" rIns="104004" bIns="52002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Абдуллин Э.Б.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28321" y="5025344"/>
            <a:ext cx="2091170" cy="412796"/>
          </a:xfrm>
          <a:prstGeom prst="rect">
            <a:avLst/>
          </a:prstGeom>
          <a:noFill/>
        </p:spPr>
        <p:txBody>
          <a:bodyPr wrap="square" lIns="104004" tIns="52002" rIns="104004" bIns="52002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Выготский Л.С.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39282" y="5540024"/>
            <a:ext cx="1589289" cy="412796"/>
          </a:xfrm>
          <a:prstGeom prst="rect">
            <a:avLst/>
          </a:prstGeom>
          <a:noFill/>
        </p:spPr>
        <p:txBody>
          <a:bodyPr wrap="square" lIns="104004" tIns="52002" rIns="104004" bIns="52002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Теплов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Б.М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517" y="5418410"/>
            <a:ext cx="1450557" cy="195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06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21963" cy="75787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812" y="4691106"/>
            <a:ext cx="1861177" cy="1968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220" y="1908616"/>
            <a:ext cx="1672936" cy="2314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858" y="1756631"/>
            <a:ext cx="1747331" cy="2493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1468" y="635408"/>
            <a:ext cx="1880465" cy="2546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024" y="4748113"/>
            <a:ext cx="1659682" cy="1915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513192" y="3378800"/>
            <a:ext cx="1458523" cy="412796"/>
          </a:xfrm>
          <a:prstGeom prst="rect">
            <a:avLst/>
          </a:prstGeom>
          <a:noFill/>
        </p:spPr>
        <p:txBody>
          <a:bodyPr wrap="none" lIns="104004" tIns="52002" rIns="104004" bIns="52002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Волков Г.Н.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3229" y="4317820"/>
            <a:ext cx="1845039" cy="412796"/>
          </a:xfrm>
          <a:prstGeom prst="rect">
            <a:avLst/>
          </a:prstGeom>
          <a:noFill/>
        </p:spPr>
        <p:txBody>
          <a:bodyPr wrap="none" lIns="104004" tIns="52002" rIns="104004" bIns="52002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Ветлугина Н.А.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4858" y="4348684"/>
            <a:ext cx="2130758" cy="412796"/>
          </a:xfrm>
          <a:prstGeom prst="rect">
            <a:avLst/>
          </a:prstGeom>
          <a:noFill/>
        </p:spPr>
        <p:txBody>
          <a:bodyPr wrap="none" lIns="104004" tIns="52002" rIns="104004" bIns="52002" rtlCol="0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Надолинская</a:t>
            </a:r>
            <a:r>
              <a:rPr lang="ru-RU" b="1" dirty="0" smtClean="0">
                <a:solidFill>
                  <a:srgbClr val="C00000"/>
                </a:solidFill>
              </a:rPr>
              <a:t> Т.В.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4497" y="6826367"/>
            <a:ext cx="1925958" cy="412796"/>
          </a:xfrm>
          <a:prstGeom prst="rect">
            <a:avLst/>
          </a:prstGeom>
          <a:noFill/>
        </p:spPr>
        <p:txBody>
          <a:bodyPr wrap="none" lIns="104004" tIns="52002" rIns="104004" bIns="52002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Апраксина О.А.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8734" y="6826367"/>
            <a:ext cx="1660757" cy="412796"/>
          </a:xfrm>
          <a:prstGeom prst="rect">
            <a:avLst/>
          </a:prstGeom>
          <a:noFill/>
        </p:spPr>
        <p:txBody>
          <a:bodyPr wrap="none" lIns="104004" tIns="52002" rIns="104004" bIns="52002" rtlCol="0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Шамина</a:t>
            </a:r>
            <a:r>
              <a:rPr lang="ru-RU" b="1" dirty="0" smtClean="0">
                <a:solidFill>
                  <a:srgbClr val="C00000"/>
                </a:solidFill>
              </a:rPr>
              <a:t> Л.В.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11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21963" cy="75787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95779" y="4744269"/>
            <a:ext cx="8330249" cy="1326475"/>
          </a:xfrm>
          <a:prstGeom prst="rect">
            <a:avLst/>
          </a:prstGeom>
        </p:spPr>
        <p:txBody>
          <a:bodyPr wrap="square" lIns="104004" tIns="52002" rIns="104004" bIns="52002">
            <a:spAutoFit/>
          </a:bodyPr>
          <a:lstStyle/>
          <a:p>
            <a:pPr algn="ctr"/>
            <a:r>
              <a:rPr lang="ru-RU" b="1" u="sng" dirty="0">
                <a:solidFill>
                  <a:srgbClr val="C00000"/>
                </a:solidFill>
              </a:rPr>
              <a:t>Цель </a:t>
            </a:r>
            <a:r>
              <a:rPr lang="ru-RU" b="1" u="sng" dirty="0" smtClean="0">
                <a:solidFill>
                  <a:srgbClr val="C00000"/>
                </a:solidFill>
              </a:rPr>
              <a:t>настоящего исследования </a:t>
            </a:r>
            <a:r>
              <a:rPr lang="ru-RU" dirty="0" smtClean="0">
                <a:solidFill>
                  <a:srgbClr val="C00000"/>
                </a:solidFill>
              </a:rPr>
              <a:t>заключается в создании условий для формирования и комплексного развития музыкально-творческих способностей детей старшего  дошкольного возраста средствами музыкального фольклора.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4733" y="1420994"/>
            <a:ext cx="8049513" cy="3775350"/>
          </a:xfrm>
          <a:prstGeom prst="rect">
            <a:avLst/>
          </a:prstGeom>
          <a:noFill/>
        </p:spPr>
        <p:txBody>
          <a:bodyPr wrap="square" lIns="104004" tIns="52002" rIns="104004" bIns="52002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             </a:t>
            </a:r>
            <a:r>
              <a:rPr lang="ru-RU" b="1" u="sng" dirty="0" smtClean="0">
                <a:solidFill>
                  <a:srgbClr val="C00000"/>
                </a:solidFill>
              </a:rPr>
              <a:t>Актуальность:</a:t>
            </a:r>
            <a:endParaRPr lang="ru-RU" u="sng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Сегодня повсеместно возрастает интерес к народному творчеству, ведь именно в нём нужно искать истоки наших характеров, взаимоотношений, исторические корни. Каждый жанр русского народного творчества – кладезь народной мудрости. Фольклорные произведения русского народа помогают приобщать ребёнка к миру духовных, нравственных ценностей, зафиксированных в фольклорных жанрах, и они позволяют ребёнку поверить в добро, в красоту нашего мира. Надо научить детей с уважением относиться к культуре народа, к которому принадлежит ребенок.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01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21963" cy="75787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03824" y="1499940"/>
            <a:ext cx="5414316" cy="735962"/>
          </a:xfrm>
          <a:prstGeom prst="rect">
            <a:avLst/>
          </a:prstGeom>
          <a:noFill/>
        </p:spPr>
        <p:txBody>
          <a:bodyPr wrap="square" lIns="104004" tIns="52002" rIns="104004" bIns="52002">
            <a:spAutoFit/>
          </a:bodyPr>
          <a:lstStyle/>
          <a:p>
            <a:pPr algn="ctr"/>
            <a:r>
              <a:rPr lang="ru-RU" sz="4100" b="1" u="sng" dirty="0">
                <a:ln w="3175">
                  <a:solidFill>
                    <a:srgbClr val="FFC000"/>
                  </a:solidFill>
                  <a:prstDash val="solid"/>
                </a:ln>
                <a:solidFill>
                  <a:srgbClr val="005C2A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Задачи </a:t>
            </a:r>
            <a:r>
              <a:rPr lang="ru-RU" sz="4100" b="1" u="sng" dirty="0" smtClean="0">
                <a:ln w="3175">
                  <a:solidFill>
                    <a:srgbClr val="FFC000"/>
                  </a:solidFill>
                  <a:prstDash val="solid"/>
                </a:ln>
                <a:solidFill>
                  <a:srgbClr val="005C2A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исследования:</a:t>
            </a:r>
            <a:endParaRPr lang="ru-RU" sz="4100" b="1" u="sng" dirty="0">
              <a:ln w="3175">
                <a:solidFill>
                  <a:srgbClr val="FFC000"/>
                </a:solidFill>
                <a:prstDash val="solid"/>
              </a:ln>
              <a:solidFill>
                <a:srgbClr val="005C2A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30522" y="2684124"/>
            <a:ext cx="7779152" cy="1643902"/>
          </a:xfrm>
          <a:prstGeom prst="rect">
            <a:avLst/>
          </a:prstGeom>
        </p:spPr>
        <p:txBody>
          <a:bodyPr wrap="square" lIns="104004" tIns="52002" rIns="104004" bIns="52002">
            <a:spAutoFit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</a:rPr>
              <a:t>1.Формировать у детей устойчивый интерес к русским народным традициям, используя средства и опыт народной педагогики;</a:t>
            </a:r>
          </a:p>
          <a:p>
            <a:pPr lvl="0"/>
            <a:r>
              <a:rPr lang="ru-RU" b="1" dirty="0" smtClean="0">
                <a:solidFill>
                  <a:srgbClr val="C00000"/>
                </a:solidFill>
              </a:rPr>
              <a:t>2.Способствовать развитию творческой деятельности по освоению элементов музыкальной культуры;</a:t>
            </a:r>
          </a:p>
          <a:p>
            <a:pPr lvl="0"/>
            <a:r>
              <a:rPr lang="ru-RU" b="1" dirty="0" smtClean="0">
                <a:solidFill>
                  <a:srgbClr val="C00000"/>
                </a:solidFill>
              </a:rPr>
              <a:t>3.Формировать целостное восприятие народной культуры.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230" y="5787224"/>
            <a:ext cx="1153503" cy="15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77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21963" cy="75787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77702" y="1879551"/>
            <a:ext cx="8866559" cy="3152008"/>
          </a:xfrm>
          <a:prstGeom prst="rect">
            <a:avLst/>
          </a:prstGeom>
        </p:spPr>
        <p:txBody>
          <a:bodyPr wrap="square" lIns="104004" tIns="52002" rIns="104004" bIns="52002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«Фольклор</a:t>
            </a:r>
            <a:r>
              <a:rPr lang="ru-RU" sz="3600" b="1" i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» </a:t>
            </a:r>
            <a:r>
              <a:rPr lang="ru-RU" sz="2700" b="1" dirty="0"/>
              <a:t>(</a:t>
            </a:r>
            <a:r>
              <a:rPr lang="ru-RU" sz="2700" b="1" dirty="0" err="1"/>
              <a:t>folk-lore</a:t>
            </a:r>
            <a:r>
              <a:rPr lang="ru-RU" sz="2700" b="1" dirty="0"/>
              <a:t>) (в переводе с </a:t>
            </a:r>
            <a:r>
              <a:rPr lang="ru-RU" sz="2700" b="1" dirty="0" smtClean="0"/>
              <a:t>английского</a:t>
            </a:r>
          </a:p>
          <a:p>
            <a:pPr algn="ctr"/>
            <a:r>
              <a:rPr lang="ru-RU" sz="2700" b="1" dirty="0" smtClean="0"/>
              <a:t> </a:t>
            </a:r>
            <a:r>
              <a:rPr lang="ru-RU" sz="2700" b="1" dirty="0"/>
              <a:t>на </a:t>
            </a:r>
            <a:r>
              <a:rPr lang="ru-RU" sz="2700" b="1" dirty="0" smtClean="0"/>
              <a:t>русский </a:t>
            </a:r>
            <a:r>
              <a:rPr lang="ru-RU" sz="2700" b="1" dirty="0"/>
              <a:t>– «народная мудрость, знание») – коллективная художественная деятельность, включающая в себя музыкально-поэтические жанры, обычаи, обряды и традиции народа, отражающие его жизнь, воззрения и идеалы, проявления различных сторон народной духовной культуры.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157" y="5062570"/>
            <a:ext cx="2605650" cy="227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9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21963" cy="75787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55473" y="1342049"/>
            <a:ext cx="5772850" cy="13669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04004" tIns="52002" rIns="104004" bIns="52002">
            <a:spAutoFit/>
          </a:bodyPr>
          <a:lstStyle/>
          <a:p>
            <a:pPr algn="ctr"/>
            <a:r>
              <a:rPr lang="ru-RU" sz="4100" b="1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Новизна педагогического опыта</a:t>
            </a:r>
            <a:endParaRPr lang="ru-RU" sz="4100" b="1" dirty="0">
              <a:ln w="28575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10702" y="2920962"/>
            <a:ext cx="8049513" cy="3798338"/>
          </a:xfrm>
          <a:prstGeom prst="rect">
            <a:avLst/>
          </a:prstGeom>
          <a:noFill/>
        </p:spPr>
        <p:txBody>
          <a:bodyPr wrap="square" lIns="104004" tIns="52002" rIns="104004" bIns="52002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Приобщая детей к народному творчеству, мы тем самым приобщаем их к истории русского народа, к нравственным общечеловеческим ценностям, которых так не хватает в наше неспокойное время. Нельзя не отметить роль народной культуры и в духовно-нравственном воспитании дошкольников. Наши предки оставили нам воистину неисчерпаемый источник народной мудрости. Немного творчества, выдумки, импровизации и из старых обрядовых народных гуляний получатся замечательные современные праздники для наших детей.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Инновационная направленность: формирование у детей устойчивого интереса к народному творчеству, желание знакомиться с разнообразными жанрами фольклора.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7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21963" cy="75787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04426" y="473648"/>
            <a:ext cx="5062065" cy="2382566"/>
          </a:xfrm>
          <a:prstGeom prst="rect">
            <a:avLst/>
          </a:prstGeom>
          <a:noFill/>
        </p:spPr>
        <p:txBody>
          <a:bodyPr wrap="square" lIns="104004" tIns="52002" rIns="104004" bIns="52002" rtlCol="0">
            <a:spAutoFit/>
          </a:bodyPr>
          <a:lstStyle/>
          <a:p>
            <a:r>
              <a:rPr lang="ru-RU" dirty="0" smtClean="0">
                <a:solidFill>
                  <a:srgbClr val="005C2A"/>
                </a:solidFill>
              </a:rPr>
              <a:t>       </a:t>
            </a:r>
            <a:r>
              <a:rPr lang="ru-RU" sz="1600" b="1" dirty="0" smtClean="0">
                <a:solidFill>
                  <a:srgbClr val="0070C0"/>
                </a:solidFill>
              </a:rPr>
              <a:t>В своей работе с детьми большую роль 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   уделяю знакомству их с народным фольклором, 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в доступной форме объясняю, что песни, прибаутки, танцы и игры, хороводы люди начали сочинять давно, но они не успели их записывать и так передавалось из поколение в поколение, кто их сочинял –неизвестно, говорят – народ сложил эти песни, хороводы. Поэтому их называют народными.</a:t>
            </a:r>
            <a:r>
              <a:rPr lang="ru-RU" sz="1600" dirty="0" smtClean="0">
                <a:solidFill>
                  <a:srgbClr val="0070C0"/>
                </a:solidFill>
              </a:rPr>
              <a:t/>
            </a:r>
            <a:br>
              <a:rPr lang="ru-RU" sz="1600" dirty="0" smtClean="0">
                <a:solidFill>
                  <a:srgbClr val="0070C0"/>
                </a:solidFill>
              </a:rPr>
            </a:b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17" name="Рисунок 16" descr="E:\ФОТО\2018 год\осенний праздник 2018\осенний праздник 2018 подготовительная группа\DSCN0361.JPG"/>
          <p:cNvPicPr/>
          <p:nvPr/>
        </p:nvPicPr>
        <p:blipFill>
          <a:blip r:embed="rId3" cstate="print"/>
          <a:srcRect l="6093" b="23428"/>
          <a:stretch>
            <a:fillRect/>
          </a:stretch>
        </p:blipFill>
        <p:spPr bwMode="auto">
          <a:xfrm>
            <a:off x="1908611" y="2605179"/>
            <a:ext cx="6480135" cy="3768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697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1077</TotalTime>
  <Words>533</Words>
  <Application>Microsoft Office PowerPoint</Application>
  <PresentationFormat>Произвольный</PresentationFormat>
  <Paragraphs>63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Natalia</dc:creator>
  <cp:lastModifiedBy>Пользователь</cp:lastModifiedBy>
  <cp:revision>134</cp:revision>
  <dcterms:created xsi:type="dcterms:W3CDTF">2019-01-30T19:00:41Z</dcterms:created>
  <dcterms:modified xsi:type="dcterms:W3CDTF">2022-11-28T14:02:55Z</dcterms:modified>
</cp:coreProperties>
</file>